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40"/>
  </p:notesMasterIdLst>
  <p:sldIdLst>
    <p:sldId id="256" r:id="rId2"/>
    <p:sldId id="257" r:id="rId3"/>
    <p:sldId id="258" r:id="rId4"/>
    <p:sldId id="26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8" r:id="rId13"/>
    <p:sldId id="267" r:id="rId14"/>
    <p:sldId id="269" r:id="rId15"/>
    <p:sldId id="270" r:id="rId16"/>
    <p:sldId id="271" r:id="rId17"/>
    <p:sldId id="272" r:id="rId18"/>
    <p:sldId id="273" r:id="rId19"/>
    <p:sldId id="289" r:id="rId20"/>
    <p:sldId id="290" r:id="rId21"/>
    <p:sldId id="291" r:id="rId22"/>
    <p:sldId id="292" r:id="rId23"/>
    <p:sldId id="274" r:id="rId24"/>
    <p:sldId id="293" r:id="rId25"/>
    <p:sldId id="275" r:id="rId26"/>
    <p:sldId id="294" r:id="rId27"/>
    <p:sldId id="295" r:id="rId28"/>
    <p:sldId id="277" r:id="rId29"/>
    <p:sldId id="278" r:id="rId30"/>
    <p:sldId id="279" r:id="rId31"/>
    <p:sldId id="280" r:id="rId32"/>
    <p:sldId id="281" r:id="rId33"/>
    <p:sldId id="284" r:id="rId34"/>
    <p:sldId id="285" r:id="rId35"/>
    <p:sldId id="286" r:id="rId36"/>
    <p:sldId id="287" r:id="rId37"/>
    <p:sldId id="282" r:id="rId38"/>
    <p:sldId id="283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Покупательная способность заработной платы к прожиточному минимуму трудоспособного населения, раз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июнь 2015 к декабрю 2014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3.4899999999999998</c:v>
                </c:pt>
                <c:pt idx="1">
                  <c:v>3.51</c:v>
                </c:pt>
                <c:pt idx="2">
                  <c:v>3.9899999999999998</c:v>
                </c:pt>
                <c:pt idx="3">
                  <c:v>3.94</c:v>
                </c:pt>
                <c:pt idx="4">
                  <c:v>3.86</c:v>
                </c:pt>
                <c:pt idx="5">
                  <c:v>3.4899999999999998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Индекс потребительских цен (декабрь к декабрю предыдущего года), в %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июнь 2015 к декабрю 2014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108.2</c:v>
                </c:pt>
                <c:pt idx="1">
                  <c:v>105.9</c:v>
                </c:pt>
                <c:pt idx="2">
                  <c:v>106.4</c:v>
                </c:pt>
                <c:pt idx="3">
                  <c:v>106.3</c:v>
                </c:pt>
                <c:pt idx="4">
                  <c:v>109.7</c:v>
                </c:pt>
                <c:pt idx="5">
                  <c:v>113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Покупательная способность денежных доходов населения, раз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июнь 2015 к декабрю 2014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3.96</c:v>
                </c:pt>
                <c:pt idx="1">
                  <c:v>3.8</c:v>
                </c:pt>
                <c:pt idx="2">
                  <c:v>4.38</c:v>
                </c:pt>
                <c:pt idx="3">
                  <c:v>4.2699999999999996</c:v>
                </c:pt>
                <c:pt idx="4">
                  <c:v>4.34</c:v>
                </c:pt>
                <c:pt idx="5">
                  <c:v>3.68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16852072"/>
        <c:axId val="216852856"/>
      </c:barChart>
      <c:catAx>
        <c:axId val="216852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16852856"/>
        <c:crosses val="autoZero"/>
        <c:auto val="1"/>
        <c:lblAlgn val="ctr"/>
        <c:lblOffset val="100"/>
        <c:noMultiLvlLbl val="0"/>
      </c:catAx>
      <c:valAx>
        <c:axId val="2168528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6852072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Численность членов профсоюза</a:t>
            </a:r>
            <a:endParaRPr lang="ru-RU" dirty="0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работающих и учащихся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21695</c:v>
                </c:pt>
                <c:pt idx="1">
                  <c:v>21712</c:v>
                </c:pt>
                <c:pt idx="2">
                  <c:v>21710</c:v>
                </c:pt>
                <c:pt idx="3">
                  <c:v>21837</c:v>
                </c:pt>
                <c:pt idx="4">
                  <c:v>20841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Членов профсоюза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19560</c:v>
                </c:pt>
                <c:pt idx="1">
                  <c:v>19596</c:v>
                </c:pt>
                <c:pt idx="2">
                  <c:v>19618</c:v>
                </c:pt>
                <c:pt idx="3">
                  <c:v>19792</c:v>
                </c:pt>
                <c:pt idx="4">
                  <c:v>19334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16848936"/>
        <c:axId val="216850112"/>
      </c:barChart>
      <c:catAx>
        <c:axId val="216848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16850112"/>
        <c:crosses val="autoZero"/>
        <c:auto val="1"/>
        <c:lblAlgn val="ctr"/>
        <c:lblOffset val="100"/>
        <c:noMultiLvlLbl val="0"/>
      </c:catAx>
      <c:valAx>
        <c:axId val="2168501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6848936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Среднемесячная заработная плата в РТ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  <c:pt idx="5">
                  <c:v>1 п/г 2015г.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17350.099999999988</c:v>
                </c:pt>
                <c:pt idx="1">
                  <c:v>20009.400000000001</c:v>
                </c:pt>
                <c:pt idx="2">
                  <c:v>23233.7</c:v>
                </c:pt>
                <c:pt idx="3">
                  <c:v>25896</c:v>
                </c:pt>
                <c:pt idx="4">
                  <c:v>28352.2</c:v>
                </c:pt>
                <c:pt idx="5">
                  <c:v>28637.5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МРОТ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  <c:pt idx="5">
                  <c:v>1 п/г 2015г.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4330</c:v>
                </c:pt>
                <c:pt idx="1">
                  <c:v>4611</c:v>
                </c:pt>
                <c:pt idx="2">
                  <c:v>4611</c:v>
                </c:pt>
                <c:pt idx="3">
                  <c:v>5205</c:v>
                </c:pt>
                <c:pt idx="4">
                  <c:v>5554</c:v>
                </c:pt>
                <c:pt idx="5">
                  <c:v>5965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Средняя заработная плата работников по отрасли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  <c:pt idx="5">
                  <c:v>1 п/г 2015г.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8040</c:v>
                </c:pt>
                <c:pt idx="1">
                  <c:v>8974</c:v>
                </c:pt>
                <c:pt idx="2">
                  <c:v>9831.1</c:v>
                </c:pt>
                <c:pt idx="3">
                  <c:v>15219</c:v>
                </c:pt>
                <c:pt idx="4">
                  <c:v>17889.7</c:v>
                </c:pt>
                <c:pt idx="5">
                  <c:v>18042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16855992"/>
        <c:axId val="216853640"/>
      </c:barChart>
      <c:catAx>
        <c:axId val="216855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16853640"/>
        <c:crosses val="autoZero"/>
        <c:auto val="1"/>
        <c:lblAlgn val="ctr"/>
        <c:lblOffset val="100"/>
        <c:noMultiLvlLbl val="0"/>
      </c:catAx>
      <c:valAx>
        <c:axId val="2168536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6855992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</c:v>
                </c:pt>
                <c:pt idx="1">
                  <c:v>8</c:v>
                </c:pt>
                <c:pt idx="2">
                  <c:v>4</c:v>
                </c:pt>
                <c:pt idx="3">
                  <c:v>4</c:v>
                </c:pt>
                <c:pt idx="4">
                  <c:v>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216850896"/>
        <c:axId val="219961624"/>
      </c:lineChart>
      <c:catAx>
        <c:axId val="216850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19961624"/>
        <c:crosses val="autoZero"/>
        <c:auto val="1"/>
        <c:lblAlgn val="ctr"/>
        <c:lblOffset val="100"/>
        <c:noMultiLvlLbl val="0"/>
      </c:catAx>
      <c:valAx>
        <c:axId val="219961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68508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проверок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45</c:v>
                </c:pt>
                <c:pt idx="1">
                  <c:v>45</c:v>
                </c:pt>
                <c:pt idx="2">
                  <c:v>72</c:v>
                </c:pt>
                <c:pt idx="3">
                  <c:v>72</c:v>
                </c:pt>
                <c:pt idx="4">
                  <c:v>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выявленных нарушений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142</c:v>
                </c:pt>
                <c:pt idx="1">
                  <c:v>142</c:v>
                </c:pt>
                <c:pt idx="2">
                  <c:v>152</c:v>
                </c:pt>
                <c:pt idx="3">
                  <c:v>135</c:v>
                </c:pt>
                <c:pt idx="4">
                  <c:v>453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219963192"/>
        <c:axId val="219958096"/>
      </c:barChart>
      <c:catAx>
        <c:axId val="2199631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19958096"/>
        <c:crosses val="autoZero"/>
        <c:auto val="1"/>
        <c:lblAlgn val="ctr"/>
        <c:lblOffset val="100"/>
        <c:noMultiLvlLbl val="0"/>
      </c:catAx>
      <c:valAx>
        <c:axId val="21995809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crossAx val="21996319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обратившихся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760</c:v>
                </c:pt>
                <c:pt idx="1">
                  <c:v>705</c:v>
                </c:pt>
                <c:pt idx="2">
                  <c:v>732</c:v>
                </c:pt>
                <c:pt idx="3">
                  <c:v>724</c:v>
                </c:pt>
                <c:pt idx="4">
                  <c:v>662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219963584"/>
        <c:axId val="219962800"/>
      </c:barChart>
      <c:catAx>
        <c:axId val="2199635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19962800"/>
        <c:crosses val="autoZero"/>
        <c:auto val="1"/>
        <c:lblAlgn val="ctr"/>
        <c:lblOffset val="100"/>
        <c:noMultiLvlLbl val="0"/>
      </c:catAx>
      <c:valAx>
        <c:axId val="2199628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9963584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160" b="1" i="0" u="none" strike="noStrike" baseline="0" dirty="0" smtClean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Численность членов профсоюза</a:t>
            </a:r>
            <a:endParaRPr lang="ru-RU" dirty="0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работающих и учащихся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21695</c:v>
                </c:pt>
                <c:pt idx="1">
                  <c:v>21712</c:v>
                </c:pt>
                <c:pt idx="2">
                  <c:v>21710</c:v>
                </c:pt>
                <c:pt idx="3">
                  <c:v>21837</c:v>
                </c:pt>
                <c:pt idx="4">
                  <c:v>20841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Членов профсоюза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2010г.</c:v>
                </c:pt>
                <c:pt idx="1">
                  <c:v>2011г.</c:v>
                </c:pt>
                <c:pt idx="2">
                  <c:v>2012г.</c:v>
                </c:pt>
                <c:pt idx="3">
                  <c:v>2013г.</c:v>
                </c:pt>
                <c:pt idx="4">
                  <c:v>2014г.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19560</c:v>
                </c:pt>
                <c:pt idx="1">
                  <c:v>19596</c:v>
                </c:pt>
                <c:pt idx="2">
                  <c:v>19618</c:v>
                </c:pt>
                <c:pt idx="3">
                  <c:v>19792</c:v>
                </c:pt>
                <c:pt idx="4">
                  <c:v>19334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19964760"/>
        <c:axId val="219960448"/>
      </c:barChart>
      <c:catAx>
        <c:axId val="219964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219960448"/>
        <c:crosses val="autoZero"/>
        <c:auto val="1"/>
        <c:lblAlgn val="ctr"/>
        <c:lblOffset val="100"/>
        <c:noMultiLvlLbl val="0"/>
      </c:catAx>
      <c:valAx>
        <c:axId val="2199604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19964760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8.6876767560799678E-3"/>
                  <c:y val="-1.2176815195605447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/>
                      <a:t>Обучение профактива
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1202365993571201E-2"/>
                  <c:y val="-4.664874377427243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/>
                      <a:t>Информационно - методическая работа
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7715925027308165E-2"/>
                  <c:y val="2.531831995359711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/>
                      <a:t>Молодежная политика
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8274634807029042E-2"/>
                  <c:y val="-5.4049231698598904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/>
                      <a:t>  </a:t>
                    </a:r>
                    <a:r>
                      <a:rPr lang="ru-RU" sz="1400" dirty="0" smtClean="0"/>
                      <a:t>Материальная </a:t>
                    </a:r>
                    <a:r>
                      <a:rPr lang="ru-RU" sz="1400" dirty="0"/>
                      <a:t>помощь, </a:t>
                    </a:r>
                    <a:endParaRPr lang="ru-RU" sz="1400" dirty="0" smtClean="0"/>
                  </a:p>
                  <a:p>
                    <a:r>
                      <a:rPr lang="ru-RU" sz="1400" dirty="0" smtClean="0"/>
                      <a:t>премирование членов профсоюза</a:t>
                    </a:r>
                    <a:r>
                      <a:rPr lang="ru-RU" sz="1400" dirty="0"/>
                      <a:t>
18%</a:t>
                    </a:r>
                    <a:endParaRPr lang="ru-RU" sz="160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.17439168617977721"/>
                  <c:y val="-4.1995245360006747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/>
                      <a:t>Хозяйственно - организационные мероприятия
9%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18517590972109338"/>
                  <c:y val="-0.116751095897595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/>
                      <a:t>Культурно - массовые, </a:t>
                    </a:r>
                    <a:endParaRPr lang="ru-RU" sz="1400" dirty="0" smtClean="0"/>
                  </a:p>
                  <a:p>
                    <a:r>
                      <a:rPr lang="ru-RU" sz="1400" dirty="0" smtClean="0"/>
                      <a:t>спортивные мероприятия</a:t>
                    </a:r>
                    <a:r>
                      <a:rPr lang="ru-RU" sz="1400" dirty="0"/>
                      <a:t>
24%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4.8584292755709177E-2"/>
                  <c:y val="-1.9365359265534714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/>
                      <a:t>Взносы в ЦК и ФПРТ
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8.1138583824582194E-2"/>
                  <c:y val="2.8168816927433185E-2"/>
                </c:manualLayout>
              </c:layout>
              <c:tx>
                <c:rich>
                  <a:bodyPr/>
                  <a:lstStyle/>
                  <a:p>
                    <a:pPr lvl="1" algn="ctr" rtl="0">
                      <a:defRPr sz="1800" b="0" i="0" u="none" strike="noStrike" kern="1200" baseline="0">
                        <a:solidFill>
                          <a:prstClr val="white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400" dirty="0" smtClean="0"/>
                      <a:t>Материальное </a:t>
                    </a:r>
                    <a:r>
                      <a:rPr lang="ru-RU" sz="1400" dirty="0"/>
                      <a:t>стимулирование освобожденного и неосвобожденного профактива, </a:t>
                    </a:r>
                    <a:endParaRPr lang="ru-RU" sz="1400" dirty="0" smtClean="0"/>
                  </a:p>
                  <a:p>
                    <a:pPr lvl="1" algn="ctr" rtl="0">
                      <a:defRPr sz="1800" b="0" i="0" u="none" strike="noStrike" kern="1200" baseline="0">
                        <a:solidFill>
                          <a:prstClr val="white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400" dirty="0" smtClean="0"/>
                      <a:t>содержание </a:t>
                    </a:r>
                    <a:r>
                      <a:rPr lang="ru-RU" sz="1400" dirty="0"/>
                      <a:t>аппарата
22%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Обучение профактива</c:v>
                </c:pt>
                <c:pt idx="1">
                  <c:v>Информационно - методическая работа</c:v>
                </c:pt>
                <c:pt idx="2">
                  <c:v>Молодежная политика</c:v>
                </c:pt>
                <c:pt idx="3">
                  <c:v>Материальная помощь, премирование членов профсоюза</c:v>
                </c:pt>
                <c:pt idx="4">
                  <c:v>Хозяйственно - организационные мероприятия</c:v>
                </c:pt>
                <c:pt idx="5">
                  <c:v>Культурно - массовые, спортивные мерориятия</c:v>
                </c:pt>
                <c:pt idx="6">
                  <c:v>Взносы в ЦК и ФПРТ</c:v>
                </c:pt>
                <c:pt idx="7">
                  <c:v>Материальное стимулирование освобожденного и неосвобожденного профактива, содержание аппарата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8.1</c:v>
                </c:pt>
                <c:pt idx="1">
                  <c:v>7.7</c:v>
                </c:pt>
                <c:pt idx="2">
                  <c:v>3.5</c:v>
                </c:pt>
                <c:pt idx="3">
                  <c:v>17.8</c:v>
                </c:pt>
                <c:pt idx="4">
                  <c:v>9.5</c:v>
                </c:pt>
                <c:pt idx="5">
                  <c:v>24.4</c:v>
                </c:pt>
                <c:pt idx="6">
                  <c:v>7.5</c:v>
                </c:pt>
                <c:pt idx="7">
                  <c:v>21.5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104A84-7620-4946-8493-8C72807B27AE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C0F27-40C5-47F4-A8F0-45A5000B9A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3668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4089927-EEF1-41CF-8A1A-AC963766C2C8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BF2DB23-2536-4860-B90F-E17EB9A7B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89927-EEF1-41CF-8A1A-AC963766C2C8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B23-2536-4860-B90F-E17EB9A7B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89927-EEF1-41CF-8A1A-AC963766C2C8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B23-2536-4860-B90F-E17EB9A7B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4089927-EEF1-41CF-8A1A-AC963766C2C8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B23-2536-4860-B90F-E17EB9A7B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4089927-EEF1-41CF-8A1A-AC963766C2C8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BF2DB23-2536-4860-B90F-E17EB9A7BE7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4089927-EEF1-41CF-8A1A-AC963766C2C8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BF2DB23-2536-4860-B90F-E17EB9A7B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4089927-EEF1-41CF-8A1A-AC963766C2C8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BF2DB23-2536-4860-B90F-E17EB9A7B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89927-EEF1-41CF-8A1A-AC963766C2C8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2DB23-2536-4860-B90F-E17EB9A7B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4089927-EEF1-41CF-8A1A-AC963766C2C8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BF2DB23-2536-4860-B90F-E17EB9A7B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4089927-EEF1-41CF-8A1A-AC963766C2C8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BF2DB23-2536-4860-B90F-E17EB9A7B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4089927-EEF1-41CF-8A1A-AC963766C2C8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BF2DB23-2536-4860-B90F-E17EB9A7B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4089927-EEF1-41CF-8A1A-AC963766C2C8}" type="datetimeFigureOut">
              <a:rPr lang="ru-RU" smtClean="0"/>
              <a:pPr/>
              <a:t>21.10.2015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BF2DB23-2536-4860-B90F-E17EB9A7BE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wedge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9383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ТАТАРСКАЯ РЕСПУБЛИКАНСКАЯ ОРГАНИЗАЦИЯ РОССИЙСКОГО ПРОФЕССИОНАЛЬНОГО СОЮЗА РАБОТНИКОВ КУЛЬТУРЫ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071810"/>
            <a:ext cx="8062912" cy="1752600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ОТЧЕТНО – ВЫБОРНАЯ КОНФЕРЕНЦИЯ</a:t>
            </a:r>
          </a:p>
          <a:p>
            <a:endParaRPr lang="ru-RU" sz="2800" b="1" i="1" dirty="0" smtClean="0"/>
          </a:p>
          <a:p>
            <a:r>
              <a:rPr lang="ru-RU" sz="2800" b="1" i="1" dirty="0" smtClean="0"/>
              <a:t>7 октября 2015 года </a:t>
            </a:r>
            <a:endParaRPr lang="ru-RU" sz="2800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Сохранены: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214842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Гранты Президента РТ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Персональные гранты некоторых государственных учреждений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Выплаты, работающим с сельской местности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Субсидии на оплату коммунальных расходов, работающим на селе</a:t>
            </a:r>
          </a:p>
          <a:p>
            <a:pPr>
              <a:buFont typeface="Wingdings" pitchFamily="2" charset="2"/>
              <a:buChar char="ü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Доплаты молодым преподавателям – молодым специалистам</a:t>
            </a:r>
          </a:p>
          <a:p>
            <a:pPr>
              <a:buFont typeface="Wingdings" pitchFamily="2" charset="2"/>
              <a:buChar char="ü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Динамика средней заработной платы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57298"/>
          <a:ext cx="8229600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0405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Социальное партнерство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500066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Республиканское соглашение между Федерацией профсоюзов РТ, Координационным советом объединений работодателей РТ, Кабинетом Министров РТ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Отраслевое соглашение между Татарским республиканским комитетом профсоюза работников культуры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Территориальные отраслевые соглашения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Коллективные договора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ПОТЕКА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4214818"/>
            <a:ext cx="2419350" cy="1809750"/>
          </a:xfrm>
          <a:prstGeom prst="rect">
            <a:avLst/>
          </a:prstGeom>
        </p:spPr>
      </p:pic>
      <p:pic>
        <p:nvPicPr>
          <p:cNvPr id="5" name="Рисунок 4" descr="Волга-Капитал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76471">
            <a:off x="5643253" y="3918691"/>
            <a:ext cx="3009906" cy="1864544"/>
          </a:xfrm>
          <a:prstGeom prst="rect">
            <a:avLst/>
          </a:prstGeom>
        </p:spPr>
      </p:pic>
      <p:pic>
        <p:nvPicPr>
          <p:cNvPr id="4" name="Рисунок 3" descr="0811165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277004">
            <a:off x="857224" y="2571744"/>
            <a:ext cx="3414713" cy="2584645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357850"/>
          </a:xfrm>
          <a:effectLst>
            <a:reflection blurRad="6350" stA="50000" endA="300" endPos="55000" dir="5400000" sy="-100000" algn="bl" rotWithShape="0"/>
          </a:effectLst>
        </p:spPr>
        <p:txBody>
          <a:bodyPr/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Дополнительный день отдыха женщинам, имеющим ребенка до 16 лет;</a:t>
            </a:r>
          </a:p>
          <a:p>
            <a:r>
              <a:rPr lang="ru-RU" sz="24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Санаторно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курортное лечение работников бюджетной сферы;</a:t>
            </a:r>
          </a:p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дополнительного пенсионного обеспечения;</a:t>
            </a:r>
          </a:p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улучшения жилищных условий по социальной ипотеке.</a:t>
            </a:r>
          </a:p>
          <a:p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3261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Социальные гарантии республики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0405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Гарантии по отраслевому соглашению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142984"/>
            <a:ext cx="8572560" cy="528641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Материальная помощь в связи с выходом на пенсию, с юбилейной датой;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Ненормированный рабочий день;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Отпуск в летнее время матерям, имеющим ребенка до 14-ти лет;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50% доходов предпринимательской деятельности направляется на материальное стимулирование работников;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Гарантии в связи с сокращением численности  (штата), оптимизации, ликвидации учреждения;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Оплачиваемые дополнительные дни по семейным обстоятельствам;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другие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Реализация социального партнерства за отчетный	 период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286412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Было заключено 2 Отраслевых соглашения между Министерством культуры РТ и Татарским республиканским комитетом профсоюза работников культуры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Реализуются 43 территориальных соглашений между Исполнительными комитетами муниципалитетов и Районными (Городскими) комитета профсоюза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Реализуются 306 коллективных договора учреждений культуры, искусства и кинематографии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898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Дополнительные гарантии территориальных соглашений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521497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Возмещение расходов за проживание в общежитии,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Дополнительные оплачиваемые дни за работу в течении года без больничного листа,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Дополнительные оплачиваемые дни к отпуску за стаж работы свыше 5 лет,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Недопущение сокращения работников за 3 года выходящих на заслуженный отдых,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Дополнительные выплаты, устанавливаемые Исполнительными комитетам городов и районов,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подлежат аттестации работники за 2 года до пенсии;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Дополнительные оплачиваемые дни к отпуску профсоюзному активу.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Республиканский конкурс «Лучший коллективный договор»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5000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2011 год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Камская государственная академия физической культуры, спорта и туризма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ГБУК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Татаркино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Русский драматический театр «Мастеровые», г.Набережные Челны</a:t>
            </a:r>
          </a:p>
          <a:p>
            <a:pPr>
              <a:buNone/>
            </a:pPr>
            <a:r>
              <a:rPr lang="ru-RU" sz="2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2013 год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Государственный театр кукол, г.Набережные Челны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Централизованная клубная система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Верхнеуслонского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Казанский государственный цирк</a:t>
            </a:r>
          </a:p>
          <a:p>
            <a:pPr>
              <a:buNone/>
            </a:pPr>
            <a:r>
              <a:rPr lang="ru-RU" sz="2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2015 год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Централизованная библиотечная система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Рыбнослободского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pPr>
              <a:buNone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Бавлинская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Детская школа искусств</a:t>
            </a:r>
          </a:p>
          <a:p>
            <a:pPr>
              <a:buNone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Набережночелнинская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Детская хореографическая школа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21444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Направления деятельности подведения итогов реализации социального партнерства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отчетный период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857364"/>
            <a:ext cx="8786874" cy="457203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Экспертиза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Заседания райкомов (горкомов) профкомов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Совместные заседания с социальными партнерами</a:t>
            </a:r>
          </a:p>
          <a:p>
            <a:pPr>
              <a:buFont typeface="Wingdings" pitchFamily="2" charset="2"/>
              <a:buChar char="Ø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Заседания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рескома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профсоюза: 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пленумов – 6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 президиумов – 9</a:t>
            </a:r>
          </a:p>
          <a:p>
            <a:pPr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Направления правозащитной деятельности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720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Общественный контроль за соблюдением работодателями норм трудового законодательства, законодательства в области охраны труда - 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Консультирование, оказание методической, практической помощи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Представление интересов работников в судах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4282" y="267494"/>
            <a:ext cx="8715436" cy="1161242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IX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съезд Федерации Независимых Профсоюзов России 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indent="0">
              <a:lnSpc>
                <a:spcPct val="11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Программа «Достойный труд – основа благосостояния человека и развития страны» </a:t>
            </a:r>
          </a:p>
          <a:p>
            <a:pPr indent="0">
              <a:lnSpc>
                <a:spcPct val="11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11 Резолюций</a:t>
            </a:r>
          </a:p>
          <a:p>
            <a:pPr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…если мы с вами будем напряженно трудиться, ответственно относиться к своему делу, у нас с вами все получится»                       В.В.Путин</a:t>
            </a:r>
            <a:endParaRPr lang="ru-RU" sz="26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putin-pic4_zoom-1000x1000-45513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286380" y="3000372"/>
            <a:ext cx="2892829" cy="19285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кан_20151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91009" y="3806169"/>
            <a:ext cx="3214710" cy="245677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6124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Представление интересов в суде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357299"/>
          <a:ext cx="8229600" cy="2500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edg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Комплексные проверки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7972452" cy="37608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Консультирование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63" y="1500188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edg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0405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Реализация вопросов охрана труда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4572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Комиссии (комитеты) при Управлениях (отделах) культуры муниципальных образований,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Комиссии (комитеты ) организаций, учреждений культуры, искусства и кинематографии республики,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Доверенные лица (уполномоченные по охране труда)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Техническая инспекция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рескома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профсоюза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Общественный контроль на всех уровнях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1 января 2015 года охват профсоюзным членством составил 92.8%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643050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0405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Охват профсоюзным членством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286412"/>
          </a:xfrm>
        </p:spPr>
        <p:txBody>
          <a:bodyPr/>
          <a:lstStyle/>
          <a:p>
            <a:pPr>
              <a:buNone/>
            </a:pPr>
            <a:r>
              <a:rPr lang="ru-RU" sz="24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100% :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Аксубаевский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Актанышский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Алексеевский,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Алькеевский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Альметьевский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Апастовский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Арский,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Буинский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Верхнеуслонский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Высокогорский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Дрожжановский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Заинский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Зеленодольский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Кайбицкий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Кукморский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Лаишевский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Мамадышский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Мензеленский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Муслюмовский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Нурлатский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Рыбнослободский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Сабинский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Сармановский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Спасский РК, ГК профсоюза</a:t>
            </a:r>
          </a:p>
          <a:p>
            <a:pPr>
              <a:buNone/>
            </a:pPr>
            <a:r>
              <a:rPr lang="ru-RU" sz="24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100%: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Агрызский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Елабужский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Новошешминский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Черемшанский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Ютазинский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г.Казань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Организационно – финансовое укрепление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229600" cy="392909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Ежегодное подтверждение деятельности профорганизаций - юридических лиц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Сведения о доходах профорганизации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Внесение изменений в учредительные документы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Укрепление профсоюзного членства</a:t>
            </a:r>
            <a:endParaRPr lang="ru-RU" sz="32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Укрепление профсоюзного членства</a:t>
            </a: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72000"/>
          </a:xfrm>
        </p:spPr>
        <p:txBody>
          <a:bodyPr/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Активное и плодотворное взаимодействие с социальными партнерами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Активный инициативный лидер  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Возврат в профорганизацию технического персонала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Индивидуальных подход в мотивации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Инициативность, ответственность, правовая грамотность</a:t>
            </a:r>
          </a:p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Информация, освещение деятельности 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92009103003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25125">
            <a:off x="492419" y="4155283"/>
            <a:ext cx="3049810" cy="228915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3261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Методы и формы информирования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Средства массовых коммуникаций:</a:t>
            </a:r>
          </a:p>
          <a:p>
            <a:pPr>
              <a:buFontTx/>
              <a:buChar char="-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Газета ФПРТ «Новое слово»</a:t>
            </a:r>
          </a:p>
          <a:p>
            <a:pPr>
              <a:buFontTx/>
              <a:buChar char="-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Бюллетень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рескома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профсоюза «Профсоюзная жизнь»</a:t>
            </a:r>
          </a:p>
          <a:p>
            <a:pPr>
              <a:buFontTx/>
              <a:buChar char="-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Методические материалы</a:t>
            </a:r>
          </a:p>
          <a:p>
            <a:pPr>
              <a:buFontTx/>
              <a:buChar char="-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Стенд «Профсоюзная жизнь» с наглядными пособиями,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агит-листовками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buFontTx/>
              <a:buChar char="-"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Сайт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рескома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профсоюза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Скан_20151006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14744" y="4214818"/>
            <a:ext cx="1808802" cy="2488344"/>
          </a:xfrm>
          <a:prstGeom prst="rect">
            <a:avLst/>
          </a:prstGeom>
        </p:spPr>
      </p:pic>
      <p:pic>
        <p:nvPicPr>
          <p:cNvPr id="7" name="Рисунок 6" descr="Безымянный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26216">
            <a:off x="5771654" y="4437805"/>
            <a:ext cx="3071834" cy="1915654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IMG09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128518">
            <a:off x="782539" y="4266487"/>
            <a:ext cx="3000364" cy="224864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32614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Формы обучения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00108"/>
            <a:ext cx="8229600" cy="342902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Постоянно – действующие семинары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Районные, городские школы профактива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Выездные семинары – совещания на базах райкомов, горкомов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Двухдневные семинары на базе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Учебно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исследовательствого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центра ФПРТ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N12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4572008"/>
            <a:ext cx="3375157" cy="190005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239000" cy="1214422"/>
          </a:xfrm>
        </p:spPr>
        <p:txBody>
          <a:bodyPr>
            <a:normAutofit fontScale="90000"/>
          </a:bodyPr>
          <a:lstStyle/>
          <a:p>
            <a:pPr algn="ctr"/>
            <a:r>
              <a:rPr lang="ru-RU" b="0" dirty="0" smtClean="0">
                <a:latin typeface="Times New Roman" pitchFamily="18" charset="0"/>
                <a:cs typeface="Times New Roman" pitchFamily="18" charset="0"/>
              </a:rPr>
              <a:t>Итоги работы за период с октября 2010 по сентябрь 2015гг.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143372" y="1428736"/>
            <a:ext cx="4714908" cy="5143536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Программы регионов РФ по повышению эффективности бюджетных расходов начиная с 2011 года и плановые периоды на следующие  3 года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ФЗ от 06.10.2003г. N 131-ФЗ «Об общих принципах организации местного самоуправления в Российской Федерации» (определены полномочия органов местного самоуправления в области культуры),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ФЗ от 08.05.2010г.  № 83-ФЗ «О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учреждений» (оптимизация учреждений культуры, в т. ч. за счет укрупнения и перераспределения полномочий, переход в автономию),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ФЗ от 05.04.2013 г. № 44-ФЗ «О контрактной системе в сфере закупок товаров, работ, услуг для обеспечения государственных и муниципальных нужд» (тендерная система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госзакупок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 7 мая 2012 года N 597 «О мероприятиях по реализации государственной социальной политики»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Постановление Кабинета Министров Республики Татарстан № 592 от 18.08.2008 г. «О введении новых систем оплаты труда работников государственных учреждений Республики Татарстан»</a:t>
            </a:r>
          </a:p>
          <a:p>
            <a:pPr>
              <a:buFont typeface="Wingdings" pitchFamily="2" charset="2"/>
              <a:buChar char="Ø"/>
            </a:pPr>
            <a:endParaRPr lang="ru-RU" sz="1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кан_20150923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 rot="21166440">
            <a:off x="669723" y="1813414"/>
            <a:ext cx="2962751" cy="40210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_01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837871">
            <a:off x="5163827" y="2884912"/>
            <a:ext cx="3778658" cy="2931314"/>
          </a:xfrm>
          <a:prstGeom prst="rect">
            <a:avLst/>
          </a:prstGeom>
        </p:spPr>
      </p:pic>
      <p:pic>
        <p:nvPicPr>
          <p:cNvPr id="5" name="Рисунок 4" descr="DSC_01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714752"/>
            <a:ext cx="4357718" cy="290514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Эффективность работы профорганизации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285860"/>
            <a:ext cx="8229600" cy="457200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обращениями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Планирование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комиссий по направлениям деятельности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Финансовая дисциплина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Своевременная отчетность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48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64919">
            <a:off x="357158" y="3643314"/>
            <a:ext cx="4145706" cy="2601690"/>
          </a:xfrm>
          <a:prstGeom prst="rect">
            <a:avLst/>
          </a:prstGeom>
        </p:spPr>
      </p:pic>
      <p:pic>
        <p:nvPicPr>
          <p:cNvPr id="5" name="Рисунок 4" descr="DSC058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84130">
            <a:off x="4929190" y="3714752"/>
            <a:ext cx="3643338" cy="27325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611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Молодежная политика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58679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Победители смотров, конкурсов: </a:t>
            </a:r>
          </a:p>
          <a:p>
            <a:pPr>
              <a:buNone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агит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бригад, детского рисунка, плаката по охране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труда,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агит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плакатов, рисунков «Профсоюз – это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плюс», Профсоюзная лыжня, Спартакиада,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фестиваля художественной самодеятельности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Финансовая дисциплина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Взносы: 60% - Первичные профсоюзные организации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40% -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Реском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профсоюза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501122" cy="5072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культ ПФО УФО 2013 (2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000372"/>
            <a:ext cx="4714876" cy="314325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Рисунок 7" descr="DSCN02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47093">
            <a:off x="4735645" y="3150545"/>
            <a:ext cx="4298152" cy="322361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1" name="Рисунок 10" descr="DSCN159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02479">
            <a:off x="4291871" y="548865"/>
            <a:ext cx="4714876" cy="265211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0" name="Рисунок 9" descr="DSCN15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147534">
            <a:off x="358024" y="635890"/>
            <a:ext cx="4411145" cy="2481269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Год культуры в краеведческом музее гАльметьевск - Лидеры профактив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997199">
            <a:off x="203897" y="716259"/>
            <a:ext cx="3530576" cy="264793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 descr="DSCN22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6184" y="350443"/>
            <a:ext cx="2897188" cy="3429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2" name="Рисунок 1" descr="DSC_098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78651">
            <a:off x="611565" y="3438183"/>
            <a:ext cx="4112266" cy="273467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9" name="Рисунок 8" descr="DSC058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3286124"/>
            <a:ext cx="4143404" cy="310755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Рисунок 6" descr="DSC0749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638258">
            <a:off x="5002635" y="763832"/>
            <a:ext cx="3904624" cy="292846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IMG_20131007_1214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357166"/>
            <a:ext cx="3069485" cy="4469127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3" name="Рисунок 12" descr="IMG_20131007_1218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85728"/>
            <a:ext cx="2953547" cy="390074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3" name="Рисунок 2" descr="DSCN12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68205">
            <a:off x="498360" y="4043511"/>
            <a:ext cx="4212336" cy="237134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4" name="Рисунок 13" descr="IMG_20131007_1214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0760" y="357166"/>
            <a:ext cx="2852042" cy="381081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Рисунок 7" descr="IMG_84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3500438"/>
            <a:ext cx="3996548" cy="300037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DSC_01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90370">
            <a:off x="648118" y="297241"/>
            <a:ext cx="3815211" cy="367178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3" name="Рисунок 2" descr="IMG_07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319724">
            <a:off x="4238238" y="506827"/>
            <a:ext cx="4714908" cy="3143273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 descr="DSCN00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3500438"/>
            <a:ext cx="4212336" cy="2776728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Рисунок 7" descr="Конференция 2015-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500438"/>
            <a:ext cx="4177566" cy="278608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833300">
            <a:off x="665217" y="1390237"/>
            <a:ext cx="3136859" cy="3136859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70 лет Великой Победе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110 лет Профсоюзам России и Татарстана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sz="half" idx="1"/>
          </p:nvPr>
        </p:nvSpPr>
        <p:spPr>
          <a:xfrm>
            <a:off x="357158" y="1357299"/>
            <a:ext cx="3357586" cy="242889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714744" y="1722437"/>
            <a:ext cx="5143536" cy="4525963"/>
          </a:xfrm>
        </p:spPr>
        <p:txBody>
          <a:bodyPr>
            <a:normAutofit fontScale="77500" lnSpcReduction="20000"/>
          </a:bodyPr>
          <a:lstStyle/>
          <a:p>
            <a:pPr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«Профсоюзы всегда стремились привлечь внимание власти и общества к наиболее острым проблемам. </a:t>
            </a:r>
          </a:p>
          <a:p>
            <a:pPr algn="r">
              <a:buNone/>
            </a:pP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Эта работа  не простая, требующая взвешенных и сбалансированных решений, особенно в настоящее время, когда совместными усилиями мы должны сохранить социальную стабильность в обществе и трудовых коллективах, для дальнейшего экономического развития нашей страны»</a:t>
            </a:r>
          </a:p>
          <a:p>
            <a:pPr algn="r">
              <a:buNone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Р.Н.Минниханов</a:t>
            </a:r>
            <a:endParaRPr lang="ru-RU" i="1" dirty="0"/>
          </a:p>
        </p:txBody>
      </p:sp>
      <p:pic>
        <p:nvPicPr>
          <p:cNvPr id="6" name="Рисунок 5" descr="президен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4429132"/>
            <a:ext cx="2714625" cy="180975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9383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ТАТАРСКАЯ РЕСПУБЛИКАНСКАЯ ОРГАНИЗАЦИЯ РОССИЙСКОГО ПРОФЕССИОНАЛЬНОГО СОЮЗА РАБОТНИКОВ КУЛЬТУРЫ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071810"/>
            <a:ext cx="8062912" cy="1752600"/>
          </a:xfrm>
        </p:spPr>
        <p:txBody>
          <a:bodyPr>
            <a:normAutofit/>
          </a:bodyPr>
          <a:lstStyle/>
          <a:p>
            <a:r>
              <a:rPr lang="ru-RU" sz="2800" b="1" i="1" dirty="0" smtClean="0"/>
              <a:t>ОТЧЕТНО – ВЫБОРНАЯ КОНФЕРЕНЦИЯ</a:t>
            </a:r>
          </a:p>
          <a:p>
            <a:endParaRPr lang="ru-RU" sz="2800" b="1" i="1" dirty="0" smtClean="0"/>
          </a:p>
          <a:p>
            <a:r>
              <a:rPr lang="ru-RU" sz="2800" b="1" i="1" dirty="0" smtClean="0"/>
              <a:t>7 октября 2015 года </a:t>
            </a:r>
            <a:endParaRPr lang="ru-RU" sz="2800" b="1" i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Основные показатели уровня жизни населения Республики Татарстан</a:t>
            </a:r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1285860"/>
          <a:ext cx="8715436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16124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Взаимодействие с социальными партнерами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3571900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Министерство культуры Республики Татарстан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Комитет по культуре, науке и национальным вопросам Государственного Совета Республики Татарстан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Исполнительные комитеты муниципальных образований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Руководители учреждений культуры, искусства и кинематографии республики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Профсоюзы всех уровней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1 января 2015 года охват профсоюзным членством составил 92.8%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28596" y="1643050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Сотрудничество в реализации: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5357850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Комплексного проекта «Культурное наследие – остров – град Свияжск и древний Болгар»,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Грантов для поддержки лучших работников и учреждений культуры, искусства и кинематографии,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Плана мероприятий («дорожная карта») «Изменения в отраслях социальной сферы, направленные на повышение эффективности сферы культуры»,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Государственной программы «Развитие культуры Республики Татарстан на 2012-2020 годы»,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Государственной национальной политики Республики Татарстан,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Подпрограмм «Наследие», «Искусство» и другие. 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hoto_big_1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3857628"/>
            <a:ext cx="3840480" cy="2606040"/>
          </a:xfrm>
          <a:prstGeom prst="rect">
            <a:avLst/>
          </a:prstGeom>
        </p:spPr>
      </p:pic>
      <p:pic>
        <p:nvPicPr>
          <p:cNvPr id="4" name="Рисунок 3" descr="e132d00712ac4c9bcfbf042a23b00ff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915848">
            <a:off x="571472" y="3714752"/>
            <a:ext cx="4976034" cy="2372678"/>
          </a:xfrm>
          <a:prstGeom prst="rect">
            <a:avLst/>
          </a:prstGeom>
        </p:spPr>
      </p:pic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789110">
            <a:off x="5343326" y="2170325"/>
            <a:ext cx="3571881" cy="23812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0405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Создание новых государственных учреждений: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/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Государственный ансамбль песни и танца «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Агидель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Государственный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Атнинский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театр 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Детский центр «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Экият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Музейный комплекс в селе  Высокая Гора и другие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нсо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56358">
            <a:off x="1270398" y="4286604"/>
            <a:ext cx="2763892" cy="2072919"/>
          </a:xfrm>
          <a:prstGeom prst="rect">
            <a:avLst/>
          </a:prstGeom>
        </p:spPr>
      </p:pic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14282" y="857232"/>
            <a:ext cx="4500594" cy="535785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С 1 октября 2012г.  (Методические рекомендации МК РТ от 2008г.)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Выплаты за квалификационную категорию от 10 до 25%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Выплаты за специфику от 5 до 9%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Выплаты за стаж от 3до13%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Выплаты за управление от 30 до 80%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 наличие почетных званий – до 10%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Выплаты за работу в сельской местности - 25%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Премия - 2%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Премиальный фонд – до 25%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58973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Новая система оплаты труда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3438" y="785794"/>
            <a:ext cx="4281518" cy="578647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С 1 декабря 2012г. </a:t>
            </a:r>
          </a:p>
          <a:p>
            <a:pPr>
              <a:buNone/>
            </a:pP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(Постановление КМ РТ №1072)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Выплаты за квалификационную категорию от 5 до 25%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Выплаты за специфику  от 4,5 до 50%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Выплаты за стаж от 20 до 40%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Выплата за управление от 5 до 80%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Выплата за сложность от 10 до 20%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 наличие почетных званий от 8% до 30%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Премиальный фонд – до 20%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Выплаты за работу в сельской местности - 25%</a:t>
            </a:r>
          </a:p>
          <a:p>
            <a:pPr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Премия – 2%</a:t>
            </a:r>
          </a:p>
          <a:p>
            <a:pPr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ДОПОЛНИТЕЛЬНО ВКЛЮЧЕНЫ: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повышающий коэффициент приоритета отрасли от 1,050 – 1,284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Выплата за качество от 5 до 85%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Персональные достижения до 70%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 наличие звания «Академический»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Мастерство от 5 до 15%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Среднее профессиональное образование Артиста балета приравнено к высшему</a:t>
            </a:r>
          </a:p>
          <a:p>
            <a:pPr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1520</TotalTime>
  <Words>1278</Words>
  <Application>Microsoft Office PowerPoint</Application>
  <PresentationFormat>Экран (4:3)</PresentationFormat>
  <Paragraphs>220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5" baseType="lpstr">
      <vt:lpstr>Calibri</vt:lpstr>
      <vt:lpstr>Century Gothic</vt:lpstr>
      <vt:lpstr>Times New Roman</vt:lpstr>
      <vt:lpstr>Verdana</vt:lpstr>
      <vt:lpstr>Wingdings</vt:lpstr>
      <vt:lpstr>Wingdings 2</vt:lpstr>
      <vt:lpstr>Яркая</vt:lpstr>
      <vt:lpstr>ТАТАРСКАЯ РЕСПУБЛИКАНСКАЯ ОРГАНИЗАЦИЯ РОССИЙСКОГО ПРОФЕССИОНАЛЬНОГО СОЮЗА РАБОТНИКОВ КУЛЬТУРЫ</vt:lpstr>
      <vt:lpstr>IX съезд Федерации Независимых Профсоюзов России  </vt:lpstr>
      <vt:lpstr>Итоги работы за период с октября 2010 по сентябрь 2015гг. </vt:lpstr>
      <vt:lpstr>Основные показатели уровня жизни населения Республики Татарстан</vt:lpstr>
      <vt:lpstr>Взаимодействие с социальными партнерами</vt:lpstr>
      <vt:lpstr>На 1 января 2015 года охват профсоюзным членством составил 92.8%</vt:lpstr>
      <vt:lpstr>Сотрудничество в реализации:</vt:lpstr>
      <vt:lpstr>Создание новых государственных учреждений:</vt:lpstr>
      <vt:lpstr>Новая система оплаты труда</vt:lpstr>
      <vt:lpstr>Сохранены: </vt:lpstr>
      <vt:lpstr>Динамика средней заработной платы </vt:lpstr>
      <vt:lpstr>Социальное партнерство</vt:lpstr>
      <vt:lpstr>Социальные гарантии республики</vt:lpstr>
      <vt:lpstr>Гарантии по отраслевому соглашению</vt:lpstr>
      <vt:lpstr>Реализация социального партнерства за отчетный  период</vt:lpstr>
      <vt:lpstr>Дополнительные гарантии территориальных соглашений</vt:lpstr>
      <vt:lpstr>Республиканский конкурс «Лучший коллективный договор»</vt:lpstr>
      <vt:lpstr>Направления деятельности подведения итогов реализации социального партнерства  в отчетный период</vt:lpstr>
      <vt:lpstr> Направления правозащитной деятельности  </vt:lpstr>
      <vt:lpstr>Представление интересов в суде</vt:lpstr>
      <vt:lpstr>Комплексные проверки</vt:lpstr>
      <vt:lpstr>Консультирование</vt:lpstr>
      <vt:lpstr>Реализация вопросов охрана труда</vt:lpstr>
      <vt:lpstr>На 1 января 2015 года охват профсоюзным членством составил 92.8%</vt:lpstr>
      <vt:lpstr>Охват профсоюзным членством </vt:lpstr>
      <vt:lpstr>Организационно – финансовое укрепление</vt:lpstr>
      <vt:lpstr>Укрепление профсоюзного членства</vt:lpstr>
      <vt:lpstr>Методы и формы информирования</vt:lpstr>
      <vt:lpstr>Формы обучения</vt:lpstr>
      <vt:lpstr>Эффективность работы профорганизации </vt:lpstr>
      <vt:lpstr>Молодежная политика</vt:lpstr>
      <vt:lpstr> Финансовая дисциплина  Взносы: 60% - Первичные профсоюзные организации 40% - Реском профсоюза   </vt:lpstr>
      <vt:lpstr>Презентация PowerPoint</vt:lpstr>
      <vt:lpstr>Презентация PowerPoint</vt:lpstr>
      <vt:lpstr>Презентация PowerPoint</vt:lpstr>
      <vt:lpstr>Презентация PowerPoint</vt:lpstr>
      <vt:lpstr>70 лет Великой Победе 110 лет Профсоюзам России и Татарстана </vt:lpstr>
      <vt:lpstr>ТАТАРСКАЯ РЕСПУБЛИКАНСКАЯ ОРГАНИЗАЦИЯ РОССИЙСКОГО ПРОФЕССИОНАЛЬНОГО СОЮЗА РАБОТНИКОВ КУЛЬТУРЫ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АЛЬБИНА</dc:creator>
  <cp:lastModifiedBy>admin</cp:lastModifiedBy>
  <cp:revision>164</cp:revision>
  <dcterms:created xsi:type="dcterms:W3CDTF">2015-09-23T07:17:29Z</dcterms:created>
  <dcterms:modified xsi:type="dcterms:W3CDTF">2015-10-21T07:27:54Z</dcterms:modified>
</cp:coreProperties>
</file>